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6FFF3-7A98-4E6C-955B-71F1DB9C6ED2}" type="datetimeFigureOut">
              <a:rPr lang="en-IN" smtClean="0"/>
              <a:t>09-06-2017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29D6B-70EA-4F57-A658-6C9B98952CA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894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7925" y="1233488"/>
            <a:ext cx="4441825" cy="3332162"/>
          </a:xfrm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6D7264A-1E2F-4726-BBAF-1905BC02E7BA}" type="slidenum">
              <a:rPr lang="en-IN" altLang="en-US" smtClean="0">
                <a:solidFill>
                  <a:srgbClr val="000000"/>
                </a:solidFill>
              </a:rPr>
              <a:pPr/>
              <a:t>1</a:t>
            </a:fld>
            <a:endParaRPr lang="en-IN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782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29" r="21814"/>
          <a:stretch/>
        </p:blipFill>
        <p:spPr>
          <a:xfrm rot="5400000">
            <a:off x="3856451" y="1037053"/>
            <a:ext cx="2004628" cy="3084070"/>
          </a:xfrm>
          <a:prstGeom prst="rect">
            <a:avLst/>
          </a:prstGeom>
        </p:spPr>
      </p:pic>
      <p:pic>
        <p:nvPicPr>
          <p:cNvPr id="3074" name="Picture 9" descr="advi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95263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6477000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838200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 smtClean="0">
                <a:latin typeface="Calibri" pitchFamily="34" charset="0"/>
              </a:rPr>
              <a:t>At a time Both Small Size fixture Can Running.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15240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152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11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3048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Achiever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MACHINE  SHOP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6096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</a:t>
            </a:r>
            <a:r>
              <a:rPr lang="en-US" sz="105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Oil Pump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A410 Body  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609600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:-  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Machine No-13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:-  Machining.</a:t>
            </a: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91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  <a:cs typeface="Calibri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457200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A,B,C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838200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</a:rPr>
              <a:t>KAIZEN THEME </a:t>
            </a:r>
            <a:r>
              <a:rPr lang="en-US" altLang="en-US" sz="900" b="1" dirty="0">
                <a:solidFill>
                  <a:srgbClr val="0000CC"/>
                </a:solidFill>
                <a:latin typeface="Calibri" pitchFamily="34" charset="0"/>
              </a:rPr>
              <a:t>:  </a:t>
            </a:r>
            <a:r>
              <a:rPr lang="en-US" altLang="en-US" sz="1050" dirty="0">
                <a:latin typeface="Calibri" pitchFamily="34" charset="0"/>
              </a:rPr>
              <a:t>To Improve machine Utilization .</a:t>
            </a: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r>
              <a:rPr lang="en-US" altLang="en-US" sz="1050" dirty="0">
                <a:latin typeface="Calibri" pitchFamily="34" charset="0"/>
              </a:rPr>
              <a:t> </a:t>
            </a: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61925" y="1238250"/>
            <a:ext cx="3025775" cy="803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</a:rPr>
              <a:t>Problem / Present Status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</a:rPr>
              <a:t>:-</a:t>
            </a:r>
          </a:p>
          <a:p>
            <a:pPr>
              <a:defRPr/>
            </a:pPr>
            <a:r>
              <a:rPr lang="en-US" altLang="en-US" sz="1050" dirty="0" smtClean="0">
                <a:latin typeface="Calibri" pitchFamily="34" charset="0"/>
              </a:rPr>
              <a:t> </a:t>
            </a:r>
            <a:r>
              <a:rPr lang="en-US" altLang="en-US" sz="1050" dirty="0">
                <a:latin typeface="Calibri" pitchFamily="34" charset="0"/>
              </a:rPr>
              <a:t>A410 body </a:t>
            </a:r>
            <a:r>
              <a:rPr lang="en-US" altLang="en-US" sz="1050" dirty="0" smtClean="0">
                <a:latin typeface="Calibri" pitchFamily="34" charset="0"/>
              </a:rPr>
              <a:t> 2</a:t>
            </a:r>
            <a:r>
              <a:rPr lang="en-US" altLang="en-US" sz="1050" baseline="30000" dirty="0" smtClean="0">
                <a:latin typeface="Calibri" pitchFamily="34" charset="0"/>
              </a:rPr>
              <a:t>nd</a:t>
            </a:r>
            <a:r>
              <a:rPr lang="en-US" altLang="en-US" sz="1050" dirty="0" smtClean="0">
                <a:latin typeface="Calibri" pitchFamily="34" charset="0"/>
              </a:rPr>
              <a:t> set up Fixture in Small Size &amp; Can use Same Size fixture set up near this. </a:t>
            </a:r>
            <a:endParaRPr lang="en-US" altLang="en-US" sz="1050" b="1" dirty="0">
              <a:solidFill>
                <a:srgbClr val="0033CC"/>
              </a:solidFill>
              <a:latin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</a:endParaRPr>
          </a:p>
          <a:p>
            <a:pPr>
              <a:defRPr/>
            </a:pPr>
            <a:endParaRPr lang="en-US" altLang="en-US" sz="1200" dirty="0">
              <a:latin typeface="Calibri" pitchFamily="34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0400" y="1143000"/>
            <a:ext cx="32734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 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A410b &amp; a173b </a:t>
            </a:r>
            <a:r>
              <a:rPr lang="en-US" sz="1050" dirty="0">
                <a:latin typeface="Calibri" pitchFamily="34" charset="0"/>
              </a:rPr>
              <a:t>Both  Machine Fixture Loaded on One machine table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>
              <a:defRPr/>
            </a:pPr>
            <a:r>
              <a:rPr lang="en-US" sz="1050" dirty="0">
                <a:latin typeface="Calibri" pitchFamily="34" charset="0"/>
              </a:rPr>
              <a:t> </a:t>
            </a: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1430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2954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4478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6002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3121" name="Rectangle 48"/>
          <p:cNvSpPr>
            <a:spLocks noChangeArrowheads="1"/>
          </p:cNvSpPr>
          <p:nvPr/>
        </p:nvSpPr>
        <p:spPr bwMode="auto">
          <a:xfrm>
            <a:off x="7773988" y="11430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separate  set up at mac.</a:t>
            </a: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295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447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02.05.2017</a:t>
            </a: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600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10.05.2017</a:t>
            </a: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8588" y="1752600"/>
            <a:ext cx="2513012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</a:t>
            </a:r>
            <a:b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</a:b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1) Dilip Phapale 2) Umesh Pimple, </a:t>
            </a:r>
          </a:p>
          <a:p>
            <a:pPr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3) Nilesh Khadke. </a:t>
            </a:r>
            <a:br>
              <a:rPr lang="en-US" altLang="en-US" sz="1050" b="1" dirty="0">
                <a:latin typeface="Calibri" pitchFamily="34" charset="0"/>
                <a:cs typeface="Calibri" pitchFamily="34" charset="0"/>
              </a:rPr>
            </a:b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362200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514600"/>
            <a:ext cx="2513012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en-US" sz="1050" b="1" dirty="0">
                <a:latin typeface="Calibri" pitchFamily="34" charset="0"/>
              </a:rPr>
              <a:t>Improve machine Utilization </a:t>
            </a:r>
            <a:endParaRPr lang="en-US" altLang="en-US" sz="105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030913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 </a:t>
            </a:r>
            <a:r>
              <a:rPr lang="en-US" altLang="en-US" sz="1050" dirty="0">
                <a:latin typeface="Calibri" pitchFamily="34" charset="0"/>
              </a:rPr>
              <a:t>D. Y. Pawar</a:t>
            </a: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63513" y="5811838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:-  Umesh Pimple</a:t>
            </a:r>
          </a:p>
          <a:p>
            <a:pPr>
              <a:defRPr/>
            </a:pP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2400" y="5562600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10.05.2017</a:t>
            </a: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8750" y="3581400"/>
            <a:ext cx="3041650" cy="1603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 </a:t>
            </a:r>
          </a:p>
          <a:p>
            <a:pPr>
              <a:defRPr/>
            </a:pPr>
            <a:endParaRPr lang="en-US" sz="1050" b="1" dirty="0">
              <a:solidFill>
                <a:srgbClr val="0000FF"/>
              </a:solidFill>
              <a:latin typeface="Calibri" pitchFamily="34" charset="0"/>
            </a:endParaRPr>
          </a:p>
          <a:p>
            <a:pPr>
              <a:defRPr/>
            </a:pPr>
            <a:endParaRPr lang="en-US" sz="1050" b="1" dirty="0" smtClean="0">
              <a:solidFill>
                <a:srgbClr val="0000FF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1050" b="1" dirty="0" smtClean="0">
                <a:latin typeface="Calibri" pitchFamily="34" charset="0"/>
              </a:rPr>
              <a:t>Not Applicable</a:t>
            </a:r>
            <a:endParaRPr lang="en-US" sz="1050" dirty="0">
              <a:latin typeface="Calibri" pitchFamily="34" charset="0"/>
            </a:endParaRP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657600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 marL="228600" indent="-228600">
              <a:buFontTx/>
              <a:buAutoNum type="arabicParenR"/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Improve  machine Utilization </a:t>
            </a:r>
          </a:p>
          <a:p>
            <a:pPr marL="228600" indent="-228600">
              <a:buFontTx/>
              <a:buAutoNum type="arabicParenR"/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Setup time Reduced.</a:t>
            </a:r>
          </a:p>
          <a:p>
            <a:pPr>
              <a:defRPr/>
            </a:pPr>
            <a:r>
              <a:rPr lang="en-US" altLang="en-US" sz="1050" b="1" dirty="0">
                <a:latin typeface="Calibri" pitchFamily="34" charset="0"/>
                <a:cs typeface="Calibri" pitchFamily="34" charset="0"/>
              </a:rPr>
              <a:t>3)    Manpower Saving daily 1nos .</a:t>
            </a:r>
          </a:p>
          <a:p>
            <a:pPr marL="228600" indent="-228600">
              <a:buFontTx/>
              <a:buAutoNum type="arabicParenR" startAt="2"/>
              <a:defRPr/>
            </a:pP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33" name="Rectangle 66"/>
          <p:cNvSpPr>
            <a:spLocks noChangeArrowheads="1"/>
          </p:cNvSpPr>
          <p:nvPr/>
        </p:nvSpPr>
        <p:spPr bwMode="auto">
          <a:xfrm>
            <a:off x="6478588" y="5637213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b="1">
                <a:solidFill>
                  <a:srgbClr val="0000CC"/>
                </a:solidFill>
                <a:latin typeface="Calibri" pitchFamily="34" charset="0"/>
              </a:rPr>
              <a:t>SCOPE &amp; PLAN FOR HORIZONTAL DEPLOYMENT</a:t>
            </a:r>
          </a:p>
        </p:txBody>
      </p:sp>
      <p:sp>
        <p:nvSpPr>
          <p:cNvPr id="3134" name="Rectangle 72"/>
          <p:cNvSpPr>
            <a:spLocks noChangeArrowheads="1"/>
          </p:cNvSpPr>
          <p:nvPr/>
        </p:nvSpPr>
        <p:spPr bwMode="auto">
          <a:xfrm>
            <a:off x="6478588" y="58658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SR.</a:t>
            </a:r>
          </a:p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NO.</a:t>
            </a:r>
          </a:p>
        </p:txBody>
      </p:sp>
      <p:sp>
        <p:nvSpPr>
          <p:cNvPr id="3135" name="Rectangle 73"/>
          <p:cNvSpPr>
            <a:spLocks noChangeArrowheads="1"/>
          </p:cNvSpPr>
          <p:nvPr/>
        </p:nvSpPr>
        <p:spPr bwMode="auto">
          <a:xfrm>
            <a:off x="6707188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CELL</a:t>
            </a:r>
          </a:p>
        </p:txBody>
      </p:sp>
      <p:sp>
        <p:nvSpPr>
          <p:cNvPr id="3136" name="Rectangle 74"/>
          <p:cNvSpPr>
            <a:spLocks noChangeArrowheads="1"/>
          </p:cNvSpPr>
          <p:nvPr/>
        </p:nvSpPr>
        <p:spPr bwMode="auto">
          <a:xfrm>
            <a:off x="7164388" y="5865813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TARGET</a:t>
            </a:r>
          </a:p>
        </p:txBody>
      </p:sp>
      <p:sp>
        <p:nvSpPr>
          <p:cNvPr id="3137" name="Rectangle 75"/>
          <p:cNvSpPr>
            <a:spLocks noChangeArrowheads="1"/>
          </p:cNvSpPr>
          <p:nvPr/>
        </p:nvSpPr>
        <p:spPr bwMode="auto">
          <a:xfrm>
            <a:off x="7697788" y="5866164"/>
            <a:ext cx="836612" cy="219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 dirty="0">
                <a:solidFill>
                  <a:srgbClr val="000000"/>
                </a:solidFill>
                <a:latin typeface="Calibri" pitchFamily="34" charset="0"/>
              </a:rPr>
              <a:t>RESPONSIBILITY</a:t>
            </a:r>
          </a:p>
        </p:txBody>
      </p:sp>
      <p:sp>
        <p:nvSpPr>
          <p:cNvPr id="3138" name="Rectangle 76"/>
          <p:cNvSpPr>
            <a:spLocks noChangeArrowheads="1"/>
          </p:cNvSpPr>
          <p:nvPr/>
        </p:nvSpPr>
        <p:spPr bwMode="auto">
          <a:xfrm>
            <a:off x="8534400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094413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276600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1" name="Rectangle 78"/>
          <p:cNvSpPr>
            <a:spLocks noChangeArrowheads="1"/>
          </p:cNvSpPr>
          <p:nvPr/>
        </p:nvSpPr>
        <p:spPr bwMode="auto">
          <a:xfrm>
            <a:off x="6705600" y="6094413"/>
            <a:ext cx="4572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6478588" y="6094413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581400"/>
            <a:ext cx="2513012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WHAT TO 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</a:rPr>
              <a:t>DO :-  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Not to Change Set Up.</a:t>
            </a:r>
            <a:endParaRPr lang="en-US" sz="105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050" b="1" dirty="0">
              <a:solidFill>
                <a:srgbClr val="0000CC"/>
              </a:solidFill>
              <a:latin typeface="Calibri"/>
            </a:endParaRPr>
          </a:p>
          <a:p>
            <a:pPr>
              <a:spcBef>
                <a:spcPct val="20000"/>
              </a:spcBef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HOW TO 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</a:rPr>
              <a:t>DO :-  </a:t>
            </a:r>
            <a:r>
              <a:rPr lang="en-US" sz="1050" b="1" dirty="0" smtClean="0">
                <a:latin typeface="Calibri"/>
              </a:rPr>
              <a:t>Added in Machine loading Plan.</a:t>
            </a:r>
            <a:endParaRPr lang="en-US" sz="1050" b="1" dirty="0">
              <a:latin typeface="Calibri" pitchFamily="34" charset="0"/>
              <a:cs typeface="Calibri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/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6228" name="Rounded Rectangle 95"/>
          <p:cNvSpPr>
            <a:spLocks noChangeArrowheads="1"/>
          </p:cNvSpPr>
          <p:nvPr/>
        </p:nvSpPr>
        <p:spPr bwMode="auto">
          <a:xfrm>
            <a:off x="5562600" y="3376613"/>
            <a:ext cx="8382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63513" y="5180013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</a:rPr>
              <a:t>ROOT CAUSE </a:t>
            </a:r>
            <a:r>
              <a:rPr lang="en-US" sz="1050" b="1" dirty="0" smtClean="0">
                <a:solidFill>
                  <a:srgbClr val="FF0000"/>
                </a:solidFill>
                <a:latin typeface="Calibri" pitchFamily="34" charset="0"/>
              </a:rPr>
              <a:t>:-   </a:t>
            </a:r>
            <a:r>
              <a:rPr lang="en-US" sz="1050" b="1" dirty="0" smtClean="0">
                <a:latin typeface="Calibri" pitchFamily="34" charset="0"/>
              </a:rPr>
              <a:t>NA</a:t>
            </a:r>
            <a:endParaRPr lang="en-US" altLang="en-US" sz="1050" dirty="0">
              <a:latin typeface="Calibri" pitchFamily="34" charset="0"/>
            </a:endParaRPr>
          </a:p>
        </p:txBody>
      </p:sp>
      <p:sp>
        <p:nvSpPr>
          <p:cNvPr id="3151" name="Oval 3"/>
          <p:cNvSpPr>
            <a:spLocks noChangeArrowheads="1"/>
          </p:cNvSpPr>
          <p:nvPr/>
        </p:nvSpPr>
        <p:spPr bwMode="auto">
          <a:xfrm>
            <a:off x="882650" y="1905000"/>
            <a:ext cx="496888" cy="1143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6478588" y="6096000"/>
            <a:ext cx="2270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6478588" y="6096000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56" name="Oval 2"/>
          <p:cNvSpPr>
            <a:spLocks noChangeArrowheads="1"/>
          </p:cNvSpPr>
          <p:nvPr/>
        </p:nvSpPr>
        <p:spPr bwMode="auto">
          <a:xfrm>
            <a:off x="609600" y="2112963"/>
            <a:ext cx="273050" cy="325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3157" name="Oval 3"/>
          <p:cNvSpPr>
            <a:spLocks noChangeArrowheads="1"/>
          </p:cNvSpPr>
          <p:nvPr/>
        </p:nvSpPr>
        <p:spPr bwMode="auto">
          <a:xfrm>
            <a:off x="4343400" y="2276475"/>
            <a:ext cx="520700" cy="923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3158" name="Oval 5"/>
          <p:cNvSpPr>
            <a:spLocks noChangeArrowheads="1"/>
          </p:cNvSpPr>
          <p:nvPr/>
        </p:nvSpPr>
        <p:spPr bwMode="auto">
          <a:xfrm>
            <a:off x="3733800" y="2276475"/>
            <a:ext cx="1031875" cy="771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6478588" y="173355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7773988" y="173355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04.05.2017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161" name="Straight Connector 7"/>
          <p:cNvCxnSpPr>
            <a:cxnSpLocks noChangeShapeType="1"/>
          </p:cNvCxnSpPr>
          <p:nvPr/>
        </p:nvCxnSpPr>
        <p:spPr bwMode="auto">
          <a:xfrm>
            <a:off x="995363" y="1979613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3162" name="Straight Connector 12"/>
          <p:cNvCxnSpPr>
            <a:cxnSpLocks noChangeShapeType="1"/>
          </p:cNvCxnSpPr>
          <p:nvPr/>
        </p:nvCxnSpPr>
        <p:spPr bwMode="auto">
          <a:xfrm>
            <a:off x="3429000" y="2590800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3163" name="Rounded Rectangle 15"/>
          <p:cNvSpPr>
            <a:spLocks noChangeArrowheads="1"/>
          </p:cNvSpPr>
          <p:nvPr/>
        </p:nvSpPr>
        <p:spPr bwMode="auto">
          <a:xfrm>
            <a:off x="3505200" y="2738438"/>
            <a:ext cx="228600" cy="3857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cxnSp>
        <p:nvCxnSpPr>
          <p:cNvPr id="3164" name="Straight Arrow Connector 17"/>
          <p:cNvCxnSpPr>
            <a:cxnSpLocks noChangeShapeType="1"/>
          </p:cNvCxnSpPr>
          <p:nvPr/>
        </p:nvCxnSpPr>
        <p:spPr bwMode="auto">
          <a:xfrm>
            <a:off x="3490913" y="2590800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3165" name="Straight Connector 30"/>
          <p:cNvCxnSpPr>
            <a:cxnSpLocks noChangeShapeType="1"/>
            <a:endCxn id="3163" idx="2"/>
          </p:cNvCxnSpPr>
          <p:nvPr/>
        </p:nvCxnSpPr>
        <p:spPr bwMode="auto">
          <a:xfrm>
            <a:off x="3505200" y="2590800"/>
            <a:ext cx="1143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3166" name="Oval 5"/>
          <p:cNvSpPr>
            <a:spLocks noChangeArrowheads="1"/>
          </p:cNvSpPr>
          <p:nvPr/>
        </p:nvSpPr>
        <p:spPr bwMode="auto">
          <a:xfrm>
            <a:off x="381000" y="2057400"/>
            <a:ext cx="555625" cy="76041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3167" name="Oval 6"/>
          <p:cNvSpPr>
            <a:spLocks noChangeArrowheads="1"/>
          </p:cNvSpPr>
          <p:nvPr/>
        </p:nvSpPr>
        <p:spPr bwMode="auto">
          <a:xfrm>
            <a:off x="304800" y="2152650"/>
            <a:ext cx="827088" cy="5095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106" name="Rectangle 73"/>
          <p:cNvSpPr>
            <a:spLocks noChangeArrowheads="1"/>
          </p:cNvSpPr>
          <p:nvPr/>
        </p:nvSpPr>
        <p:spPr bwMode="auto">
          <a:xfrm>
            <a:off x="6707188" y="6094413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7" name="Rectangle 73"/>
          <p:cNvSpPr>
            <a:spLocks noChangeArrowheads="1"/>
          </p:cNvSpPr>
          <p:nvPr/>
        </p:nvSpPr>
        <p:spPr bwMode="auto">
          <a:xfrm>
            <a:off x="7172325" y="6094413"/>
            <a:ext cx="525463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8" name="Rectangle 73"/>
          <p:cNvSpPr>
            <a:spLocks noChangeArrowheads="1"/>
          </p:cNvSpPr>
          <p:nvPr/>
        </p:nvSpPr>
        <p:spPr bwMode="auto">
          <a:xfrm>
            <a:off x="7697788" y="6085239"/>
            <a:ext cx="836612" cy="3917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--------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" name="Rectangle 48"/>
          <p:cNvSpPr>
            <a:spLocks noChangeArrowheads="1"/>
          </p:cNvSpPr>
          <p:nvPr/>
        </p:nvSpPr>
        <p:spPr bwMode="auto">
          <a:xfrm>
            <a:off x="7773988" y="1295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All operation in MC</a:t>
            </a:r>
          </a:p>
        </p:txBody>
      </p:sp>
      <p:pic>
        <p:nvPicPr>
          <p:cNvPr id="101" name="Picture 10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29" r="21814" b="47327"/>
          <a:stretch/>
        </p:blipFill>
        <p:spPr>
          <a:xfrm rot="5400000">
            <a:off x="795830" y="1144094"/>
            <a:ext cx="1783364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61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239</Words>
  <Application>Microsoft Office PowerPoint</Application>
  <PresentationFormat>On-screen Show (4:3)</PresentationFormat>
  <Paragraphs>80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Sandeep Dukare</cp:lastModifiedBy>
  <cp:revision>93</cp:revision>
  <cp:lastPrinted>2016-07-27T04:19:54Z</cp:lastPrinted>
  <dcterms:created xsi:type="dcterms:W3CDTF">2006-08-16T00:00:00Z</dcterms:created>
  <dcterms:modified xsi:type="dcterms:W3CDTF">2017-06-09T09:48:18Z</dcterms:modified>
</cp:coreProperties>
</file>